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78AFD-0734-4F8D-84A1-6B5357D9779D}" type="datetimeFigureOut">
              <a:rPr lang="en-IN" smtClean="0"/>
              <a:t>24-12-2020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F5F7D-B424-4CF9-8A14-520FA70D14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3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LinearSVC</a:t>
            </a:r>
            <a:r>
              <a:rPr lang="en-IN" baseline="0" dirty="0" smtClean="0"/>
              <a:t> uses One v/s Rest approach for </a:t>
            </a:r>
            <a:r>
              <a:rPr lang="en-IN" baseline="0" smtClean="0"/>
              <a:t>Multi-class Classification.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F5F7D-B424-4CF9-8A14-520FA70D14C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194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447801"/>
            <a:ext cx="6619244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4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800587"/>
            <a:ext cx="6619243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536732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9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447800"/>
            <a:ext cx="6619244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6619244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17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447800"/>
            <a:ext cx="5999486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3771174"/>
            <a:ext cx="5459737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971253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2613787"/>
            <a:ext cx="60143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6892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124201"/>
            <a:ext cx="6619245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90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98120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66700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981200"/>
            <a:ext cx="220218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66700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981200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66700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5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4250949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2209800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4827212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4250949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2209800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4827211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4250949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2209800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4827209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57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60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430214"/>
            <a:ext cx="131445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887414"/>
            <a:ext cx="5567362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88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9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861734"/>
            <a:ext cx="6619243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4777381"/>
            <a:ext cx="6619244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7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2060576"/>
            <a:ext cx="3297254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2056093"/>
            <a:ext cx="3297256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2514600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905000"/>
            <a:ext cx="32972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2514600"/>
            <a:ext cx="3297254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6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9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5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447800"/>
            <a:ext cx="2550798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447800"/>
            <a:ext cx="3896998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3129281"/>
            <a:ext cx="255079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4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854192"/>
            <a:ext cx="3819680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1143000"/>
            <a:ext cx="24003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657600"/>
            <a:ext cx="3813734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35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302775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141809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2052919"/>
            <a:ext cx="6709906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2905" y="1828801"/>
            <a:ext cx="99059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1206" y="3263398"/>
            <a:ext cx="3859795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95730"/>
            <a:ext cx="62864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26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3000"/>
            <a:ext cx="6619244" cy="1272182"/>
          </a:xfrm>
        </p:spPr>
        <p:txBody>
          <a:bodyPr/>
          <a:lstStyle/>
          <a:p>
            <a:r>
              <a:rPr lang="en-IN" sz="5400" dirty="0" smtClean="0"/>
              <a:t>NLP Project</a:t>
            </a:r>
            <a:endParaRPr lang="en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14600"/>
            <a:ext cx="7772400" cy="1066800"/>
          </a:xfrm>
        </p:spPr>
        <p:txBody>
          <a:bodyPr>
            <a:noAutofit/>
          </a:bodyPr>
          <a:lstStyle/>
          <a:p>
            <a:r>
              <a:rPr lang="en-IN" sz="2800" dirty="0" smtClean="0">
                <a:solidFill>
                  <a:schemeClr val="tx1"/>
                </a:solidFill>
              </a:rPr>
              <a:t>COVID-19 Twitter Data Sentiment Analysis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2E19E14-CE40-4F18-A139-A795223C8B81}"/>
              </a:ext>
            </a:extLst>
          </p:cNvPr>
          <p:cNvSpPr txBox="1"/>
          <p:nvPr/>
        </p:nvSpPr>
        <p:spPr>
          <a:xfrm>
            <a:off x="762000" y="4143375"/>
            <a:ext cx="421957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Presentation By</a:t>
            </a:r>
            <a:r>
              <a:rPr lang="en-US" dirty="0" smtClean="0"/>
              <a:t>: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Apurv Jain (2017KUCP1016)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DACA207-60E1-47F1-A008-640E651C105C}"/>
              </a:ext>
            </a:extLst>
          </p:cNvPr>
          <p:cNvSpPr txBox="1"/>
          <p:nvPr/>
        </p:nvSpPr>
        <p:spPr>
          <a:xfrm>
            <a:off x="5638800" y="4143375"/>
            <a:ext cx="3019425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Submitted To</a:t>
            </a:r>
            <a:r>
              <a:rPr lang="en-US" dirty="0" smtClean="0"/>
              <a:t>: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Dr</a:t>
            </a:r>
            <a:r>
              <a:rPr lang="en-US" dirty="0" smtClean="0"/>
              <a:t>. </a:t>
            </a:r>
            <a:r>
              <a:rPr lang="en-US" dirty="0" err="1" smtClean="0"/>
              <a:t>Basant</a:t>
            </a:r>
            <a:r>
              <a:rPr lang="en-US" dirty="0" smtClean="0"/>
              <a:t> </a:t>
            </a:r>
            <a:r>
              <a:rPr lang="en-US" dirty="0" err="1" smtClean="0"/>
              <a:t>Agarwal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Dept. of CSE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IIIT Kota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918882"/>
          </a:xfrm>
        </p:spPr>
        <p:txBody>
          <a:bodyPr/>
          <a:lstStyle/>
          <a:p>
            <a:r>
              <a:rPr lang="en-IN" dirty="0" smtClean="0"/>
              <a:t>Models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7630716" cy="41954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Random Forests, Linear SVM, Multinomial Naïve Bayes using TF-IDF.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A simple CNN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CNN using </a:t>
            </a:r>
            <a:r>
              <a:rPr lang="en-IN" dirty="0" err="1" smtClean="0"/>
              <a:t>GloVe</a:t>
            </a:r>
            <a:r>
              <a:rPr lang="en-IN" dirty="0" smtClean="0"/>
              <a:t> Embedding (for Twitter Data)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CNN using Word2Vec Embedding (generated using </a:t>
            </a:r>
            <a:r>
              <a:rPr lang="en-IN" dirty="0" err="1" smtClean="0"/>
              <a:t>Gensim</a:t>
            </a:r>
            <a:r>
              <a:rPr lang="en-IN" dirty="0" smtClean="0"/>
              <a:t>)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91830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TF-IDF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762000" y="1447801"/>
                <a:ext cx="8001000" cy="1219200"/>
              </a:xfrm>
            </p:spPr>
            <p:txBody>
              <a:bodyPr/>
              <a:lstStyle/>
              <a:p>
                <a:r>
                  <a:rPr lang="en-IN" dirty="0" err="1" smtClean="0"/>
                  <a:t>sublinear_tf</a:t>
                </a:r>
                <a:r>
                  <a:rPr lang="en-IN" dirty="0" smtClean="0"/>
                  <a:t> = True, to replace ‘</a:t>
                </a:r>
                <a:r>
                  <a:rPr lang="en-IN" dirty="0" err="1" smtClean="0"/>
                  <a:t>tf</a:t>
                </a:r>
                <a:r>
                  <a:rPr lang="en-IN" dirty="0" smtClean="0"/>
                  <a:t>’ with ‘1+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IN" b="0" i="0" smtClean="0">
                                <a:latin typeface="Cambria Math"/>
                              </a:rPr>
                              <m:t>tf</m:t>
                            </m:r>
                          </m:e>
                        </m:d>
                      </m:e>
                    </m:func>
                  </m:oMath>
                </a14:m>
                <a:r>
                  <a:rPr lang="en-IN" dirty="0" smtClean="0"/>
                  <a:t>’.</a:t>
                </a:r>
              </a:p>
              <a:p>
                <a:r>
                  <a:rPr lang="en-IN" dirty="0" err="1" smtClean="0"/>
                  <a:t>min_df</a:t>
                </a:r>
                <a:r>
                  <a:rPr lang="en-IN" dirty="0" smtClean="0"/>
                  <a:t> = 5, to ignore terms with document-frequency less than 5.</a:t>
                </a:r>
                <a:endParaRPr lang="en-IN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0" y="1447801"/>
                <a:ext cx="8001000" cy="1219200"/>
              </a:xfrm>
              <a:blipFill rotWithShape="1">
                <a:blip r:embed="rId2"/>
                <a:stretch>
                  <a:fillRect l="-305" t="-2500" b="-1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42222" r="51667" b="32037"/>
          <a:stretch/>
        </p:blipFill>
        <p:spPr>
          <a:xfrm>
            <a:off x="990600" y="2819400"/>
            <a:ext cx="7578418" cy="26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Comparison b/w RF, Linear SVM and Multinomial NB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9"/>
            <a:ext cx="6709906" cy="1223681"/>
          </a:xfrm>
        </p:spPr>
        <p:txBody>
          <a:bodyPr/>
          <a:lstStyle/>
          <a:p>
            <a:r>
              <a:rPr lang="en-IN" dirty="0" smtClean="0"/>
              <a:t>Used 5-fold Cross Validation for comparison.</a:t>
            </a:r>
          </a:p>
          <a:p>
            <a:r>
              <a:rPr lang="en-IN" dirty="0" smtClean="0"/>
              <a:t>Linear SVM performed the best with 78% Accuracy.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57407" r="74371" b="24074"/>
          <a:stretch/>
        </p:blipFill>
        <p:spPr>
          <a:xfrm>
            <a:off x="2057400" y="3343275"/>
            <a:ext cx="48291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2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Using Linear SVM for Testing</a:t>
            </a:r>
            <a:endParaRPr lang="en-IN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30000" r="60313" b="10555"/>
          <a:stretch/>
        </p:blipFill>
        <p:spPr>
          <a:xfrm>
            <a:off x="1371600" y="1143000"/>
            <a:ext cx="5512571" cy="554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590800"/>
            <a:ext cx="6619243" cy="738781"/>
          </a:xfrm>
        </p:spPr>
        <p:txBody>
          <a:bodyPr/>
          <a:lstStyle/>
          <a:p>
            <a:r>
              <a:rPr lang="en-IN" dirty="0" smtClean="0"/>
              <a:t>CNN based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70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Some more Data Pre-processing 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9"/>
            <a:ext cx="7249716" cy="41954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One-hot encoded the labels (classes)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Pad-sequences, </a:t>
            </a:r>
            <a:r>
              <a:rPr lang="en-IN" dirty="0" err="1" smtClean="0"/>
              <a:t>maxlen</a:t>
            </a:r>
            <a:r>
              <a:rPr lang="en-IN" dirty="0" smtClean="0"/>
              <a:t> = 41 (the maximum length of a sentence in the dataset)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Used </a:t>
            </a:r>
            <a:r>
              <a:rPr lang="en-IN" dirty="0" err="1" smtClean="0"/>
              <a:t>Tokenizer</a:t>
            </a:r>
            <a:r>
              <a:rPr lang="en-IN" dirty="0" smtClean="0"/>
              <a:t> available in Keras. Vocab Size=59192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8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918882"/>
          </a:xfrm>
        </p:spPr>
        <p:txBody>
          <a:bodyPr/>
          <a:lstStyle/>
          <a:p>
            <a:r>
              <a:rPr lang="en-IN" sz="4000" dirty="0" smtClean="0"/>
              <a:t>A simple CNN Model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9"/>
            <a:ext cx="7249716" cy="4195481"/>
          </a:xfrm>
        </p:spPr>
        <p:txBody>
          <a:bodyPr/>
          <a:lstStyle/>
          <a:p>
            <a:r>
              <a:rPr lang="en-IN" dirty="0" smtClean="0"/>
              <a:t>Embedding size: 50</a:t>
            </a:r>
          </a:p>
          <a:p>
            <a:r>
              <a:rPr lang="en-IN" dirty="0" smtClean="0"/>
              <a:t>Filter size: 200</a:t>
            </a:r>
          </a:p>
          <a:p>
            <a:r>
              <a:rPr lang="en-IN" dirty="0" smtClean="0"/>
              <a:t>Kernel size: 3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33704" r="45001" b="50370"/>
          <a:stretch/>
        </p:blipFill>
        <p:spPr>
          <a:xfrm>
            <a:off x="609600" y="3752850"/>
            <a:ext cx="816935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41481" r="60417" b="30556"/>
          <a:stretch/>
        </p:blipFill>
        <p:spPr>
          <a:xfrm>
            <a:off x="1362075" y="1752600"/>
            <a:ext cx="6858000" cy="32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918882"/>
          </a:xfrm>
        </p:spPr>
        <p:txBody>
          <a:bodyPr/>
          <a:lstStyle/>
          <a:p>
            <a:r>
              <a:rPr lang="en-IN" sz="4000" dirty="0" smtClean="0"/>
              <a:t>Output</a:t>
            </a:r>
            <a:endParaRPr lang="en-IN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28518" r="58542" b="55000"/>
          <a:stretch/>
        </p:blipFill>
        <p:spPr>
          <a:xfrm>
            <a:off x="457200" y="2057400"/>
            <a:ext cx="8296382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4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CNN Model using </a:t>
            </a:r>
            <a:r>
              <a:rPr lang="en-IN" dirty="0" err="1" smtClean="0"/>
              <a:t>GloVe</a:t>
            </a:r>
            <a:r>
              <a:rPr lang="en-IN" dirty="0" smtClean="0"/>
              <a:t> Embedding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7484" y="2052919"/>
            <a:ext cx="7325916" cy="2595281"/>
          </a:xfrm>
        </p:spPr>
        <p:txBody>
          <a:bodyPr/>
          <a:lstStyle/>
          <a:p>
            <a:r>
              <a:rPr lang="en-IN" dirty="0" smtClean="0"/>
              <a:t>Embedding dim: 50</a:t>
            </a:r>
          </a:p>
          <a:p>
            <a:r>
              <a:rPr lang="en-IN" dirty="0" smtClean="0"/>
              <a:t>Embedding Matrix generated using </a:t>
            </a:r>
            <a:r>
              <a:rPr lang="en-IN" dirty="0" err="1" smtClean="0"/>
              <a:t>GloVe</a:t>
            </a:r>
            <a:r>
              <a:rPr lang="en-IN" dirty="0" smtClean="0"/>
              <a:t> Twitter data</a:t>
            </a:r>
          </a:p>
          <a:p>
            <a:r>
              <a:rPr lang="en-IN" dirty="0" smtClean="0"/>
              <a:t>Embedding generated for about 52% of vocabulary.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73704" r="51042" b="15926"/>
          <a:stretch/>
        </p:blipFill>
        <p:spPr>
          <a:xfrm>
            <a:off x="533401" y="3810000"/>
            <a:ext cx="840921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495800" cy="2823881"/>
          </a:xfrm>
        </p:spPr>
        <p:txBody>
          <a:bodyPr/>
          <a:lstStyle/>
          <a:p>
            <a:r>
              <a:rPr lang="en-IN" dirty="0" smtClean="0"/>
              <a:t>Dataset consists of 6 columns: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 err="1" smtClean="0"/>
              <a:t>UserName</a:t>
            </a:r>
            <a:endParaRPr lang="en-IN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IN" dirty="0" err="1" smtClean="0"/>
              <a:t>ScreenName</a:t>
            </a:r>
            <a:endParaRPr lang="en-IN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IN" dirty="0" smtClean="0"/>
              <a:t>Location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 err="1" smtClean="0"/>
              <a:t>TweetAt</a:t>
            </a:r>
            <a:endParaRPr lang="en-IN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IN" dirty="0" err="1" smtClean="0"/>
              <a:t>OriginalTweet</a:t>
            </a:r>
            <a:endParaRPr lang="en-IN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IN" dirty="0" smtClean="0"/>
              <a:t>Sentiment</a:t>
            </a:r>
            <a:endParaRPr lang="en-IN" dirty="0"/>
          </a:p>
          <a:p>
            <a:pPr marL="457200" lvl="1" indent="0">
              <a:buNone/>
            </a:pPr>
            <a:endParaRPr lang="en-IN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6274" y="4267199"/>
            <a:ext cx="4962526" cy="1981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lvl="1" algn="just"/>
            <a:r>
              <a:rPr lang="en-IN" dirty="0" smtClean="0"/>
              <a:t>Total Tweets in Training Set: 41157</a:t>
            </a:r>
          </a:p>
          <a:p>
            <a:pPr marL="285750" lvl="1" algn="just"/>
            <a:r>
              <a:rPr lang="en-IN" dirty="0" smtClean="0"/>
              <a:t>Total Tweets in Test Set: 3798</a:t>
            </a:r>
          </a:p>
          <a:p>
            <a:pPr marL="285750" lvl="1" algn="just"/>
            <a:r>
              <a:rPr lang="en-IN" dirty="0" smtClean="0"/>
              <a:t>Sentiment class consists of five classes: Extremely Positive, Positive, Neutral, Negative and Extremely Negative.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42037" r="39063" b="33704"/>
          <a:stretch/>
        </p:blipFill>
        <p:spPr>
          <a:xfrm>
            <a:off x="3429000" y="2133600"/>
            <a:ext cx="5019675" cy="1247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t="50000" r="76146" b="36296"/>
          <a:stretch/>
        </p:blipFill>
        <p:spPr>
          <a:xfrm>
            <a:off x="5638800" y="4333875"/>
            <a:ext cx="3443416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5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25000" r="60416" b="47037"/>
          <a:stretch/>
        </p:blipFill>
        <p:spPr>
          <a:xfrm>
            <a:off x="723900" y="2819400"/>
            <a:ext cx="7829550" cy="36716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" t="31282" r="41771" b="55000"/>
          <a:stretch/>
        </p:blipFill>
        <p:spPr>
          <a:xfrm>
            <a:off x="333375" y="1314450"/>
            <a:ext cx="8534400" cy="127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2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918882"/>
          </a:xfrm>
        </p:spPr>
        <p:txBody>
          <a:bodyPr/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6" t="80926" r="78750" b="12778"/>
          <a:stretch/>
        </p:blipFill>
        <p:spPr>
          <a:xfrm>
            <a:off x="838200" y="2057400"/>
            <a:ext cx="7248525" cy="15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CNN model using Word2Vec Embedding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2919"/>
            <a:ext cx="8153400" cy="1376081"/>
          </a:xfrm>
        </p:spPr>
        <p:txBody>
          <a:bodyPr/>
          <a:lstStyle/>
          <a:p>
            <a:r>
              <a:rPr lang="en-IN" dirty="0" smtClean="0"/>
              <a:t>Generated Embedding using </a:t>
            </a:r>
            <a:r>
              <a:rPr lang="en-IN" dirty="0" err="1" smtClean="0"/>
              <a:t>Gensim</a:t>
            </a:r>
            <a:endParaRPr lang="en-IN" dirty="0"/>
          </a:p>
          <a:p>
            <a:r>
              <a:rPr lang="en-IN" dirty="0" smtClean="0"/>
              <a:t>CBOW and Skip-gram. Embedding dim for each: 50</a:t>
            </a:r>
          </a:p>
          <a:p>
            <a:r>
              <a:rPr lang="en-IN" dirty="0" smtClean="0"/>
              <a:t>Embedding generated for about 88% of vocabulary.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" t="73333" r="51666" b="15000"/>
          <a:stretch/>
        </p:blipFill>
        <p:spPr>
          <a:xfrm>
            <a:off x="609600" y="3733800"/>
            <a:ext cx="82864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57201"/>
            <a:ext cx="6709906" cy="457200"/>
          </a:xfrm>
        </p:spPr>
        <p:txBody>
          <a:bodyPr/>
          <a:lstStyle/>
          <a:p>
            <a:r>
              <a:rPr lang="en-IN" dirty="0" smtClean="0"/>
              <a:t>Embedding dim (in this case): 50 + 50 = 100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t="20185" r="41563" b="66111"/>
          <a:stretch/>
        </p:blipFill>
        <p:spPr>
          <a:xfrm>
            <a:off x="533400" y="1524000"/>
            <a:ext cx="8202566" cy="1228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42408" r="59479" b="28796"/>
          <a:stretch/>
        </p:blipFill>
        <p:spPr>
          <a:xfrm>
            <a:off x="533400" y="3038474"/>
            <a:ext cx="7772400" cy="36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3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" t="31852" r="80104" b="61667"/>
          <a:stretch/>
        </p:blipFill>
        <p:spPr>
          <a:xfrm>
            <a:off x="561974" y="2495550"/>
            <a:ext cx="7362825" cy="19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4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Comparison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026398"/>
              </p:ext>
            </p:extLst>
          </p:nvPr>
        </p:nvGraphicFramePr>
        <p:xfrm>
          <a:off x="457200" y="2362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Tokenizer</a:t>
                      </a:r>
                      <a:r>
                        <a:rPr lang="en-IN" dirty="0" smtClean="0"/>
                        <a:t> used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Testing Accuracy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Linear SVM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TF-IDF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78%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Simple CNN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Keras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Tokenizer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76.8%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CNN (</a:t>
                      </a:r>
                      <a:r>
                        <a:rPr lang="en-IN" dirty="0" err="1" smtClean="0"/>
                        <a:t>GloVe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Keras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Tokenizer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76.78%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CNN (Word2Vec)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Keras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Tokenizer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71.41%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3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 t="50000" r="28535" b="42407"/>
          <a:stretch/>
        </p:blipFill>
        <p:spPr>
          <a:xfrm>
            <a:off x="1524000" y="2255196"/>
            <a:ext cx="61912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8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842682"/>
          </a:xfrm>
        </p:spPr>
        <p:txBody>
          <a:bodyPr/>
          <a:lstStyle/>
          <a:p>
            <a:r>
              <a:rPr lang="en-IN" dirty="0" smtClean="0"/>
              <a:t>Data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7080190" cy="838199"/>
          </a:xfrm>
        </p:spPr>
        <p:txBody>
          <a:bodyPr/>
          <a:lstStyle/>
          <a:p>
            <a:r>
              <a:rPr lang="en-IN" dirty="0" smtClean="0"/>
              <a:t>For ease of doing the task, the number of classes was reduced to three: Positive, Neutral and Negative.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14600"/>
            <a:ext cx="2895600" cy="33528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55556" r="84479" b="32777"/>
          <a:stretch/>
        </p:blipFill>
        <p:spPr>
          <a:xfrm>
            <a:off x="5105400" y="4114800"/>
            <a:ext cx="2209800" cy="1637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69259" r="75937" b="21111"/>
          <a:stretch/>
        </p:blipFill>
        <p:spPr>
          <a:xfrm>
            <a:off x="3657600" y="2476500"/>
            <a:ext cx="5105400" cy="14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Average word length in each tweet in 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8105261" cy="32004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312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Words with maximum Word Count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53840"/>
            <a:ext cx="6440534" cy="378495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761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918882"/>
          </a:xfrm>
        </p:spPr>
        <p:txBody>
          <a:bodyPr/>
          <a:lstStyle/>
          <a:p>
            <a:r>
              <a:rPr lang="en-IN" dirty="0" smtClean="0"/>
              <a:t>Top 10 </a:t>
            </a:r>
            <a:r>
              <a:rPr lang="en-IN" dirty="0" err="1" smtClean="0"/>
              <a:t>Hashtags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66874"/>
            <a:ext cx="8146473" cy="404812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220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918882"/>
          </a:xfrm>
        </p:spPr>
        <p:txBody>
          <a:bodyPr/>
          <a:lstStyle/>
          <a:p>
            <a:r>
              <a:rPr lang="en-IN" dirty="0" smtClean="0"/>
              <a:t>Top 10 Mentions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458200" cy="42672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1148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7053542" cy="918882"/>
          </a:xfrm>
        </p:spPr>
        <p:txBody>
          <a:bodyPr/>
          <a:lstStyle/>
          <a:p>
            <a:r>
              <a:rPr lang="en-IN" sz="4000" dirty="0" smtClean="0"/>
              <a:t>Word </a:t>
            </a:r>
            <a:r>
              <a:rPr lang="en-IN" sz="4000" dirty="0" smtClean="0"/>
              <a:t>Cloud </a:t>
            </a:r>
            <a:r>
              <a:rPr lang="en-IN" sz="4000" dirty="0" smtClean="0"/>
              <a:t>for each class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25741" r="939" b="20556"/>
          <a:stretch/>
        </p:blipFill>
        <p:spPr>
          <a:xfrm>
            <a:off x="381000" y="1752600"/>
            <a:ext cx="85058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Pre-processing steps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7630716" cy="41954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 smtClean="0"/>
              <a:t>Removing of URLs and HTML Links from Tweets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Lower-casing of text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Removing of numbers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Removing of common English Stop words and Punctuations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Removing of extra whitespace left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smtClean="0"/>
              <a:t>Conversion of classes from string to numbers:</a:t>
            </a:r>
          </a:p>
          <a:p>
            <a:pPr lvl="1"/>
            <a:r>
              <a:rPr lang="en-IN" dirty="0" smtClean="0"/>
              <a:t>0 for ‘Neutral’</a:t>
            </a:r>
          </a:p>
          <a:p>
            <a:pPr lvl="1"/>
            <a:r>
              <a:rPr lang="en-IN" dirty="0" smtClean="0"/>
              <a:t>1 for ‘Negative’</a:t>
            </a:r>
          </a:p>
          <a:p>
            <a:pPr lvl="1"/>
            <a:r>
              <a:rPr lang="en-IN" dirty="0" smtClean="0"/>
              <a:t>2 for ‘Positive’</a:t>
            </a:r>
          </a:p>
        </p:txBody>
      </p:sp>
    </p:spTree>
    <p:extLst>
      <p:ext uri="{BB962C8B-B14F-4D97-AF65-F5344CB8AC3E}">
        <p14:creationId xmlns:p14="http://schemas.microsoft.com/office/powerpoint/2010/main" val="357861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2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415</TotalTime>
  <Words>441</Words>
  <Application>Microsoft Office PowerPoint</Application>
  <PresentationFormat>On-screen Show (4:3)</PresentationFormat>
  <Paragraphs>87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Theme2</vt:lpstr>
      <vt:lpstr>NLP Project</vt:lpstr>
      <vt:lpstr>Data Analysis</vt:lpstr>
      <vt:lpstr>Data Analysis</vt:lpstr>
      <vt:lpstr>Average word length in each tweet in training data</vt:lpstr>
      <vt:lpstr>Words with maximum Word Count</vt:lpstr>
      <vt:lpstr>Top 10 Hashtags</vt:lpstr>
      <vt:lpstr>Top 10 Mentions</vt:lpstr>
      <vt:lpstr>Word Cloud for each class</vt:lpstr>
      <vt:lpstr>Data Pre-processing steps</vt:lpstr>
      <vt:lpstr>Models used</vt:lpstr>
      <vt:lpstr>TF-IDF</vt:lpstr>
      <vt:lpstr>Comparison b/w RF, Linear SVM and Multinomial NB</vt:lpstr>
      <vt:lpstr>Using Linear SVM for Testing</vt:lpstr>
      <vt:lpstr>CNN based Models</vt:lpstr>
      <vt:lpstr>Some more Data Pre-processing </vt:lpstr>
      <vt:lpstr>A simple CNN Model</vt:lpstr>
      <vt:lpstr>PowerPoint Presentation</vt:lpstr>
      <vt:lpstr>Output</vt:lpstr>
      <vt:lpstr>CNN Model using GloVe Embedding</vt:lpstr>
      <vt:lpstr>PowerPoint Presentation</vt:lpstr>
      <vt:lpstr>Output</vt:lpstr>
      <vt:lpstr>CNN model using Word2Vec Embedding</vt:lpstr>
      <vt:lpstr>PowerPoint Presentation</vt:lpstr>
      <vt:lpstr>Output</vt:lpstr>
      <vt:lpstr>Comparison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Project</dc:title>
  <dc:creator>Apurv Jain</dc:creator>
  <cp:lastModifiedBy>Windows User</cp:lastModifiedBy>
  <cp:revision>21</cp:revision>
  <dcterms:created xsi:type="dcterms:W3CDTF">2006-08-16T00:00:00Z</dcterms:created>
  <dcterms:modified xsi:type="dcterms:W3CDTF">2020-12-24T11:23:50Z</dcterms:modified>
</cp:coreProperties>
</file>